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Impact" panose="020B0806030902050204" pitchFamily="34" charset="0"/>
      <p:regular r:id="rId13"/>
    </p:embeddedFont>
    <p:embeddedFont>
      <p:font typeface="Quattrocento Sans" panose="020B0604020202020204" charset="0"/>
      <p:bold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hyperlink" Target="https://www.e-sfera.hr/dodatni-digitalni-sadrzaji/c8a17ce4-15b7-4c90-8b3c-3fb8c380942f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039702" y="1075383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5" name="Google Shape;225;p22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6" name="Google Shape;226;p22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4046149" y="114589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28" name="Google Shape;228;p22"/>
          <p:cNvSpPr txBox="1"/>
          <p:nvPr/>
        </p:nvSpPr>
        <p:spPr>
          <a:xfrm>
            <a:off x="8181528" y="2085152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29" name="Google Shape;229;p22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4063046" y="2697961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0" name="Google Shape;230;p22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7611663" y="2657289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2"/>
          <p:cNvSpPr txBox="1"/>
          <p:nvPr/>
        </p:nvSpPr>
        <p:spPr>
          <a:xfrm>
            <a:off x="1829388" y="1133981"/>
            <a:ext cx="176289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Primijeni pravila o pisanju velikog početnog slova na neobičnim imenima.</a:t>
            </a:r>
            <a:endParaRPr/>
          </a:p>
        </p:txBody>
      </p:sp>
      <p:sp>
        <p:nvSpPr>
          <p:cNvPr id="232" name="Google Shape;232;p22"/>
          <p:cNvSpPr txBox="1"/>
          <p:nvPr/>
        </p:nvSpPr>
        <p:spPr>
          <a:xfrm>
            <a:off x="1829388" y="2652625"/>
            <a:ext cx="192870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o velikom početnom slovu i utvrdi znanje.</a:t>
            </a:r>
            <a:endParaRPr/>
          </a:p>
        </p:txBody>
      </p:sp>
      <p:sp>
        <p:nvSpPr>
          <p:cNvPr id="233" name="Google Shape;233;p22"/>
          <p:cNvSpPr txBox="1"/>
          <p:nvPr/>
        </p:nvSpPr>
        <p:spPr>
          <a:xfrm>
            <a:off x="1813296" y="3968502"/>
            <a:ext cx="147551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pravila u pisanju niza višerječnih naziva.</a:t>
            </a:r>
            <a:endParaRPr/>
          </a:p>
        </p:txBody>
      </p:sp>
      <p:sp>
        <p:nvSpPr>
          <p:cNvPr id="234" name="Google Shape;234;p22"/>
          <p:cNvSpPr txBox="1"/>
          <p:nvPr/>
        </p:nvSpPr>
        <p:spPr>
          <a:xfrm>
            <a:off x="5296890" y="1133981"/>
            <a:ext cx="14887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uz nastavne listiće i kviz.</a:t>
            </a:r>
            <a:endParaRPr/>
          </a:p>
        </p:txBody>
      </p:sp>
      <p:sp>
        <p:nvSpPr>
          <p:cNvPr id="235" name="Google Shape;235;p22"/>
          <p:cNvSpPr txBox="1"/>
          <p:nvPr/>
        </p:nvSpPr>
        <p:spPr>
          <a:xfrm>
            <a:off x="5296890" y="2640620"/>
            <a:ext cx="139683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uz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9022907" y="469091"/>
            <a:ext cx="23178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Zrinka Jurčević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7873845" y="1442240"/>
            <a:ext cx="38470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>
                <a:solidFill>
                  <a:srgbClr val="FF3300"/>
                </a:solidFill>
                <a:latin typeface="Impact" panose="020B0806030902050204" pitchFamily="34" charset="0"/>
                <a:ea typeface="Quattrocento Sans"/>
                <a:cs typeface="Quattrocento Sans"/>
                <a:sym typeface="Quattrocento Sans"/>
              </a:rPr>
              <a:t>Veliko početno slovo</a:t>
            </a:r>
            <a:endParaRPr sz="4800" dirty="0">
              <a:solidFill>
                <a:srgbClr val="FF3300"/>
              </a:solidFill>
              <a:latin typeface="Impact" panose="020B0806030902050204" pitchFamily="34" charset="0"/>
            </a:endParaRPr>
          </a:p>
        </p:txBody>
      </p:sp>
      <p:pic>
        <p:nvPicPr>
          <p:cNvPr id="100" name="Google Shape;100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261970" y="692766"/>
            <a:ext cx="5446287" cy="511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1847" y="2223347"/>
            <a:ext cx="2200662" cy="225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8479171" y="742228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7">
            <a:alphaModFix/>
          </a:blip>
          <a:srcRect l="1040" t="724" r="2580" b="577"/>
          <a:stretch/>
        </p:blipFill>
        <p:spPr>
          <a:xfrm rot="-238839">
            <a:off x="843351" y="517320"/>
            <a:ext cx="4107461" cy="572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7357840" y="1804845"/>
            <a:ext cx="387680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Olujom ideja zapiši sva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jednorječna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 koja si dosad spominjao/spominjala. Ponovi pisanje velikoga početnog slova. Koja su dva osnovna pravila za pisanje velikoga početnog slova?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003" y="1329919"/>
            <a:ext cx="6998615" cy="491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6709128" y="664950"/>
            <a:ext cx="5352361" cy="5079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792316" y="638907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3827" y="504909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8325304" y="573609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7750626" y="1729912"/>
            <a:ext cx="3720938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 tobom je Zavičajna putovnica u koju su upisana samo dva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imena. Ostale pojmove prepiši u bilježnicu i uz svaki dodaj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jednorječno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i/ili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 koje ti je najbliže s obzirom na položaj tvog doma.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694431" y="995013"/>
            <a:ext cx="4869103" cy="480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90000" y="4397070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8428852" y="1101129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1573625" y="608216"/>
            <a:ext cx="634854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Kako ćeš pisati </a:t>
            </a:r>
            <a:r>
              <a:rPr lang="hr-HR" sz="24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jednorječna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 pokrajina, krajeva, dijelova naselja, gradskih četvrti, ulica, trgova i parkova?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225028" y="2062273"/>
            <a:ext cx="206069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pokrajina, kraj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aranja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eđimurje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agora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agorje </a:t>
            </a:r>
            <a:endParaRPr sz="2400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2607827" y="1998651"/>
            <a:ext cx="2152420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dijelovi naselja, </a:t>
            </a:r>
            <a:endParaRPr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gradske četvrti</a:t>
            </a:r>
            <a:endParaRPr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vrđa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rnica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orica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ubrava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etfala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4959228" y="1998651"/>
            <a:ext cx="1950845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ulice – trgovi – parkovi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rinjevac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ritanac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7568534" y="2548549"/>
            <a:ext cx="336177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Velikim početnim slovom pišu se sva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jednorječna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 pokrajina, krajeva, dijelova naselja, gradskih četvrti, ulica, trgova i parkova.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7708842" y="2074818"/>
            <a:ext cx="32874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JEDNORJEČNA IMENA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660385" y="1038925"/>
            <a:ext cx="4437051" cy="438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1" y="-2645541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6859" y="4763425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9547119" y="1133973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2236739" y="412469"/>
            <a:ext cx="707351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Po kojem će se pravilu pisati </a:t>
            </a:r>
            <a:r>
              <a:rPr lang="hr-HR" sz="24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 pokrajina, krajeva, dijelova naselja, gradskih četvrti, ulica, trgova i parkova?</a:t>
            </a:r>
            <a:endParaRPr sz="2400" dirty="0"/>
          </a:p>
        </p:txBody>
      </p:sp>
      <p:sp>
        <p:nvSpPr>
          <p:cNvPr id="152" name="Google Shape;152;p18"/>
          <p:cNvSpPr txBox="1"/>
          <p:nvPr/>
        </p:nvSpPr>
        <p:spPr>
          <a:xfrm>
            <a:off x="8650937" y="2023492"/>
            <a:ext cx="27921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VIŠERJEČNA IMENA</a:t>
            </a:r>
            <a:endParaRPr sz="2400" dirty="0"/>
          </a:p>
        </p:txBody>
      </p:sp>
      <p:sp>
        <p:nvSpPr>
          <p:cNvPr id="153" name="Google Shape;153;p18"/>
          <p:cNvSpPr/>
          <p:nvPr/>
        </p:nvSpPr>
        <p:spPr>
          <a:xfrm>
            <a:off x="154151" y="1694377"/>
            <a:ext cx="233273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pokrajina, kraj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rvatsko zagorje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almatinska zagora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orski kotar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rvatsko primorje</a:t>
            </a:r>
            <a:endParaRPr sz="2400" dirty="0"/>
          </a:p>
        </p:txBody>
      </p:sp>
      <p:sp>
        <p:nvSpPr>
          <p:cNvPr id="154" name="Google Shape;154;p18"/>
          <p:cNvSpPr txBox="1"/>
          <p:nvPr/>
        </p:nvSpPr>
        <p:spPr>
          <a:xfrm>
            <a:off x="2586142" y="1670790"/>
            <a:ext cx="226584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dijelovi naselja, gradske četvrti</a:t>
            </a:r>
            <a:endParaRPr sz="2400" dirty="0" smtClean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avne njive</a:t>
            </a:r>
            <a:endParaRPr sz="2400" dirty="0" smtClean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lavo polje</a:t>
            </a:r>
            <a:endParaRPr sz="2400" dirty="0" smtClean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avski gaj</a:t>
            </a:r>
            <a:endParaRPr sz="2400" dirty="0" smtClean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ovi </a:t>
            </a:r>
            <a:r>
              <a:rPr lang="hr-H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agreb</a:t>
            </a:r>
            <a:endParaRPr sz="2400" dirty="0"/>
          </a:p>
        </p:txBody>
      </p:sp>
      <p:sp>
        <p:nvSpPr>
          <p:cNvPr id="155" name="Google Shape;155;p18"/>
          <p:cNvSpPr/>
          <p:nvPr/>
        </p:nvSpPr>
        <p:spPr>
          <a:xfrm>
            <a:off x="4726505" y="1986764"/>
            <a:ext cx="318016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ulice – trgovi – parkovi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A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lica kestenova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lica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ašćanske ploče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 bana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osipa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elačića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ark domovinske zahvalnosti</a:t>
            </a:r>
            <a:endParaRPr sz="2400" dirty="0"/>
          </a:p>
        </p:txBody>
      </p:sp>
      <p:sp>
        <p:nvSpPr>
          <p:cNvPr id="156" name="Google Shape;156;p18"/>
          <p:cNvSpPr txBox="1"/>
          <p:nvPr/>
        </p:nvSpPr>
        <p:spPr>
          <a:xfrm>
            <a:off x="8365079" y="2448428"/>
            <a:ext cx="307805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Prva riječ </a:t>
            </a:r>
            <a:r>
              <a:rPr lang="hr-H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višerječnog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imena piše se velikim početnim slovom, a ostale riječi malim početnim slovom, osim ako su vlastita imena.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0716" y="3279941"/>
            <a:ext cx="2366348" cy="267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7140315" y="954191"/>
            <a:ext cx="4780486" cy="455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9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71363" y="475990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8799249" y="1067895"/>
            <a:ext cx="209446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 dirty="0"/>
          </a:p>
        </p:txBody>
      </p:sp>
      <p:sp>
        <p:nvSpPr>
          <p:cNvPr id="167" name="Google Shape;167;p19"/>
          <p:cNvSpPr txBox="1"/>
          <p:nvPr/>
        </p:nvSpPr>
        <p:spPr>
          <a:xfrm>
            <a:off x="975696" y="788037"/>
            <a:ext cx="63025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Zaključi: Prema kojem će se pravilu pisati imena uličnih odvojaka, prilaza, prolaza, stuba?</a:t>
            </a:r>
            <a:endParaRPr sz="2400" dirty="0"/>
          </a:p>
        </p:txBody>
      </p:sp>
      <p:sp>
        <p:nvSpPr>
          <p:cNvPr id="168" name="Google Shape;168;p19"/>
          <p:cNvSpPr/>
          <p:nvPr/>
        </p:nvSpPr>
        <p:spPr>
          <a:xfrm>
            <a:off x="498764" y="2364863"/>
            <a:ext cx="55757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hr-HR" sz="24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dvojak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dvojak </a:t>
            </a:r>
            <a:r>
              <a:rPr lang="hr-HR" sz="24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jure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zabe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498764" y="3079886"/>
            <a:ext cx="57900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hr-HR" sz="24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rolaz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hr-HR" sz="24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rolaz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sestara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aković</a:t>
            </a:r>
            <a:endParaRPr sz="2400" dirty="0"/>
          </a:p>
        </p:txBody>
      </p:sp>
      <p:sp>
        <p:nvSpPr>
          <p:cNvPr id="170" name="Google Shape;170;p19"/>
          <p:cNvSpPr/>
          <p:nvPr/>
        </p:nvSpPr>
        <p:spPr>
          <a:xfrm>
            <a:off x="498764" y="3794909"/>
            <a:ext cx="45325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stube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hr-HR" sz="24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akmardijeve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stube</a:t>
            </a:r>
            <a:endParaRPr sz="2400" dirty="0"/>
          </a:p>
        </p:txBody>
      </p:sp>
      <p:sp>
        <p:nvSpPr>
          <p:cNvPr id="171" name="Google Shape;171;p19"/>
          <p:cNvSpPr txBox="1"/>
          <p:nvPr/>
        </p:nvSpPr>
        <p:spPr>
          <a:xfrm>
            <a:off x="8096369" y="1852276"/>
            <a:ext cx="349988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višerječnim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imenima uličnih odvojaka, prilaza, prolaza i stuba prva riječ piše se velikim početnim slovom, a ostale riječi malim početnim slovom, osim ako su vlastita imena.</a:t>
            </a:r>
            <a:endParaRPr sz="2400" dirty="0"/>
          </a:p>
        </p:txBody>
      </p:sp>
      <p:sp>
        <p:nvSpPr>
          <p:cNvPr id="173" name="Google Shape;173;p19"/>
          <p:cNvSpPr txBox="1"/>
          <p:nvPr/>
        </p:nvSpPr>
        <p:spPr>
          <a:xfrm>
            <a:off x="5245571" y="4548991"/>
            <a:ext cx="156588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odvojak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prolaz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stube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463824" y="1150523"/>
            <a:ext cx="4058033" cy="4007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0" name="Google Shape;180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1" name="Google Shape;18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64322" y="422347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7674693" y="1719265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8037255" y="2585811"/>
            <a:ext cx="277438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RAZLIKUJ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NASELJENO MJESTO / DIO NASELJENOG MJESTA</a:t>
            </a:r>
            <a:endParaRPr sz="2400" dirty="0"/>
          </a:p>
        </p:txBody>
      </p:sp>
      <p:sp>
        <p:nvSpPr>
          <p:cNvPr id="185" name="Google Shape;185;p20"/>
          <p:cNvSpPr txBox="1"/>
          <p:nvPr/>
        </p:nvSpPr>
        <p:spPr>
          <a:xfrm>
            <a:off x="1599983" y="605951"/>
            <a:ext cx="682267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Kako ćeš razlikovati pisanje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višerječnog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naseljenog mjesta od dijela naseljenog mjesta (četvrt)?</a:t>
            </a:r>
            <a:endParaRPr sz="2400" dirty="0"/>
          </a:p>
        </p:txBody>
      </p:sp>
      <p:sp>
        <p:nvSpPr>
          <p:cNvPr id="186" name="Google Shape;186;p20"/>
          <p:cNvSpPr txBox="1"/>
          <p:nvPr/>
        </p:nvSpPr>
        <p:spPr>
          <a:xfrm>
            <a:off x="632697" y="2036490"/>
            <a:ext cx="18810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tari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</a:t>
            </a:r>
            <a:endParaRPr sz="2400" dirty="0"/>
          </a:p>
        </p:txBody>
      </p:sp>
      <p:sp>
        <p:nvSpPr>
          <p:cNvPr id="187" name="Google Shape;187;p20"/>
          <p:cNvSpPr txBox="1"/>
          <p:nvPr/>
        </p:nvSpPr>
        <p:spPr>
          <a:xfrm>
            <a:off x="4987711" y="2023274"/>
            <a:ext cx="18810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tari grad</a:t>
            </a:r>
            <a:endParaRPr sz="2400" dirty="0"/>
          </a:p>
        </p:txBody>
      </p:sp>
      <p:sp>
        <p:nvSpPr>
          <p:cNvPr id="188" name="Google Shape;188;p20"/>
          <p:cNvSpPr txBox="1"/>
          <p:nvPr/>
        </p:nvSpPr>
        <p:spPr>
          <a:xfrm>
            <a:off x="572896" y="2493523"/>
            <a:ext cx="23513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naseljeno mjesto</a:t>
            </a:r>
            <a:endParaRPr sz="2400" dirty="0"/>
          </a:p>
        </p:txBody>
      </p:sp>
      <p:sp>
        <p:nvSpPr>
          <p:cNvPr id="189" name="Google Shape;189;p20"/>
          <p:cNvSpPr txBox="1"/>
          <p:nvPr/>
        </p:nvSpPr>
        <p:spPr>
          <a:xfrm>
            <a:off x="5007658" y="2468692"/>
            <a:ext cx="23513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gradska četvrt</a:t>
            </a:r>
            <a:endParaRPr sz="2400" dirty="0"/>
          </a:p>
        </p:txBody>
      </p:sp>
      <p:sp>
        <p:nvSpPr>
          <p:cNvPr id="190" name="Google Shape;190;p20"/>
          <p:cNvSpPr txBox="1"/>
          <p:nvPr/>
        </p:nvSpPr>
        <p:spPr>
          <a:xfrm>
            <a:off x="502524" y="3386074"/>
            <a:ext cx="244331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sve riječi pišu se velikim početnim slovom, osim prijedloga i veznika </a:t>
            </a:r>
            <a:endParaRPr sz="2400" dirty="0"/>
          </a:p>
        </p:txBody>
      </p:sp>
      <p:sp>
        <p:nvSpPr>
          <p:cNvPr id="191" name="Google Shape;191;p20"/>
          <p:cNvSpPr txBox="1"/>
          <p:nvPr/>
        </p:nvSpPr>
        <p:spPr>
          <a:xfrm>
            <a:off x="5011318" y="3383295"/>
            <a:ext cx="258631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prva riječ piše se velikim početnim slovom, a ostale riječi malim početnim slovom, osim ako su vlastita imena</a:t>
            </a:r>
            <a:endParaRPr sz="2400" dirty="0"/>
          </a:p>
        </p:txBody>
      </p:sp>
      <p:pic>
        <p:nvPicPr>
          <p:cNvPr id="192" name="Google Shape;192;p20"/>
          <p:cNvPicPr preferRelativeResize="0"/>
          <p:nvPr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289997" y="3470517"/>
            <a:ext cx="2721321" cy="2477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411771" y="1141466"/>
            <a:ext cx="4381736" cy="432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9" name="Google Shape;199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1885" y="4197387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/>
        </p:nvSpPr>
        <p:spPr>
          <a:xfrm>
            <a:off x="8186608" y="1543730"/>
            <a:ext cx="27188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3" name="Google Shape;20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4166" y="2418854"/>
            <a:ext cx="792549" cy="97544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 txBox="1"/>
          <p:nvPr/>
        </p:nvSpPr>
        <p:spPr>
          <a:xfrm>
            <a:off x="8458142" y="2429954"/>
            <a:ext cx="262999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Precrtaj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netočno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nazivima ulica, trgova, parkova, pokrajina, gradskih četvrti.</a:t>
            </a:r>
            <a:endParaRPr sz="2400" dirty="0"/>
          </a:p>
        </p:txBody>
      </p:sp>
      <p:sp>
        <p:nvSpPr>
          <p:cNvPr id="205" name="Google Shape;205;p21"/>
          <p:cNvSpPr txBox="1"/>
          <p:nvPr/>
        </p:nvSpPr>
        <p:spPr>
          <a:xfrm>
            <a:off x="456348" y="1143620"/>
            <a:ext cx="80017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Osijeku u Donjem Gradu / Donjem gradu rade Anita 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Vjeka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06" name="Google Shape;206;p21"/>
          <p:cNvSpPr txBox="1"/>
          <p:nvPr/>
        </p:nvSpPr>
        <p:spPr>
          <a:xfrm>
            <a:off x="470263" y="1963327"/>
            <a:ext cx="70016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Sastali smo se na Trgu Hrvatskih velikana / Trgu hrvatskih velikana.</a:t>
            </a:r>
            <a:endParaRPr sz="2400" dirty="0"/>
          </a:p>
        </p:txBody>
      </p:sp>
      <p:sp>
        <p:nvSpPr>
          <p:cNvPr id="207" name="Google Shape;207;p21"/>
          <p:cNvSpPr txBox="1"/>
          <p:nvPr/>
        </p:nvSpPr>
        <p:spPr>
          <a:xfrm>
            <a:off x="470263" y="2913879"/>
            <a:ext cx="66228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Sreo sam Nadu u  Parku nade / parku Nade.</a:t>
            </a:r>
            <a:endParaRPr sz="2400" dirty="0"/>
          </a:p>
        </p:txBody>
      </p:sp>
      <p:sp>
        <p:nvSpPr>
          <p:cNvPr id="208" name="Google Shape;208;p21"/>
          <p:cNvSpPr txBox="1"/>
          <p:nvPr/>
        </p:nvSpPr>
        <p:spPr>
          <a:xfrm>
            <a:off x="470263" y="3936736"/>
            <a:ext cx="66228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Ručali smo u Ulici istarskog razvoda / Ulici Istarskog razvoda.</a:t>
            </a:r>
            <a:endParaRPr sz="2400" dirty="0"/>
          </a:p>
        </p:txBody>
      </p:sp>
      <p:sp>
        <p:nvSpPr>
          <p:cNvPr id="209" name="Google Shape;209;p21"/>
          <p:cNvSpPr txBox="1"/>
          <p:nvPr/>
        </p:nvSpPr>
        <p:spPr>
          <a:xfrm>
            <a:off x="470263" y="4955300"/>
            <a:ext cx="70016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Volim ljetovati u Ravnim kotarima / Ravnim Kotarima. </a:t>
            </a:r>
            <a:endParaRPr sz="2400" dirty="0"/>
          </a:p>
        </p:txBody>
      </p:sp>
      <p:cxnSp>
        <p:nvCxnSpPr>
          <p:cNvPr id="210" name="Google Shape;210;p21"/>
          <p:cNvCxnSpPr/>
          <p:nvPr/>
        </p:nvCxnSpPr>
        <p:spPr>
          <a:xfrm>
            <a:off x="2031258" y="1412885"/>
            <a:ext cx="1750439" cy="6749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21"/>
          <p:cNvCxnSpPr/>
          <p:nvPr/>
        </p:nvCxnSpPr>
        <p:spPr>
          <a:xfrm>
            <a:off x="2817663" y="2194410"/>
            <a:ext cx="2679948" cy="45855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21"/>
          <p:cNvCxnSpPr/>
          <p:nvPr/>
        </p:nvCxnSpPr>
        <p:spPr>
          <a:xfrm flipV="1">
            <a:off x="4423973" y="3151984"/>
            <a:ext cx="1335297" cy="36781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21"/>
          <p:cNvCxnSpPr/>
          <p:nvPr/>
        </p:nvCxnSpPr>
        <p:spPr>
          <a:xfrm>
            <a:off x="2276925" y="4171746"/>
            <a:ext cx="2594974" cy="23768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21"/>
          <p:cNvCxnSpPr/>
          <p:nvPr/>
        </p:nvCxnSpPr>
        <p:spPr>
          <a:xfrm flipV="1">
            <a:off x="5020617" y="5175533"/>
            <a:ext cx="2048530" cy="13062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503</Words>
  <Application>Microsoft Office PowerPoint</Application>
  <PresentationFormat>Široki zaslon</PresentationFormat>
  <Paragraphs>82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Impact</vt:lpstr>
      <vt:lpstr>Arial</vt:lpstr>
      <vt:lpstr>Quattrocento Sans</vt:lpstr>
      <vt:lpstr>Calibri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2020-09-15T19:16:01Z</dcterms:modified>
</cp:coreProperties>
</file>